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9" r:id="rId4"/>
    <p:sldId id="260" r:id="rId5"/>
    <p:sldId id="267" r:id="rId6"/>
    <p:sldId id="273" r:id="rId7"/>
    <p:sldId id="272" r:id="rId8"/>
    <p:sldId id="268" r:id="rId9"/>
    <p:sldId id="269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BA"/>
    <a:srgbClr val="651D32"/>
    <a:srgbClr val="742E43"/>
    <a:srgbClr val="5F293B"/>
    <a:srgbClr val="7B4651"/>
    <a:srgbClr val="712B3F"/>
    <a:srgbClr val="642F41"/>
    <a:srgbClr val="992D49"/>
    <a:srgbClr val="A0324E"/>
    <a:srgbClr val="DB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8" autoAdjust="0"/>
    <p:restoredTop sz="96391" autoAdjust="0"/>
  </p:normalViewPr>
  <p:slideViewPr>
    <p:cSldViewPr>
      <p:cViewPr varScale="1">
        <p:scale>
          <a:sx n="88" d="100"/>
          <a:sy n="88" d="100"/>
        </p:scale>
        <p:origin x="78" y="690"/>
      </p:cViewPr>
      <p:guideLst>
        <p:guide orient="horz" pos="754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19/12/2022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-23392" y="-27384"/>
            <a:ext cx="9162000" cy="864000"/>
            <a:chOff x="0" y="0"/>
            <a:chExt cx="7722407" cy="1079500"/>
          </a:xfrm>
        </p:grpSpPr>
        <p:sp>
          <p:nvSpPr>
            <p:cNvPr id="13" name="Rectángulo 480"/>
            <p:cNvSpPr/>
            <p:nvPr userDrawn="1"/>
          </p:nvSpPr>
          <p:spPr>
            <a:xfrm rot="5400000" flipV="1">
              <a:off x="843799" y="-843799"/>
              <a:ext cx="1079500" cy="2767097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341455 w 4372800"/>
                <a:gd name="connsiteY0" fmla="*/ 23168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341455 w 4372800"/>
                <a:gd name="connsiteY3" fmla="*/ 23168 h 6092380"/>
                <a:gd name="connsiteX0" fmla="*/ 65769 w 4372800"/>
                <a:gd name="connsiteY0" fmla="*/ 46335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65769 w 4372800"/>
                <a:gd name="connsiteY3" fmla="*/ 46335 h 6092380"/>
                <a:gd name="connsiteX0" fmla="*/ 65769 w 5084259"/>
                <a:gd name="connsiteY0" fmla="*/ 13997 h 6060042"/>
                <a:gd name="connsiteX1" fmla="*/ 5084260 w 5084259"/>
                <a:gd name="connsiteY1" fmla="*/ -1 h 6060042"/>
                <a:gd name="connsiteX2" fmla="*/ 0 w 5084259"/>
                <a:gd name="connsiteY2" fmla="*/ 6060042 h 6060042"/>
                <a:gd name="connsiteX3" fmla="*/ 65769 w 5084259"/>
                <a:gd name="connsiteY3" fmla="*/ 13997 h 60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259" h="6060042">
                  <a:moveTo>
                    <a:pt x="65769" y="13997"/>
                  </a:moveTo>
                  <a:lnTo>
                    <a:pt x="5084260" y="-1"/>
                  </a:lnTo>
                  <a:lnTo>
                    <a:pt x="0" y="6060042"/>
                  </a:lnTo>
                  <a:lnTo>
                    <a:pt x="65769" y="13997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480"/>
            <p:cNvSpPr/>
            <p:nvPr userDrawn="1"/>
          </p:nvSpPr>
          <p:spPr>
            <a:xfrm rot="5400000" flipH="1" flipV="1">
              <a:off x="2653549" y="-977149"/>
              <a:ext cx="1067435" cy="304482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837615 w 2658522"/>
                <a:gd name="connsiteY0" fmla="*/ 0 h 7332043"/>
                <a:gd name="connsiteX1" fmla="*/ 2658522 w 2658522"/>
                <a:gd name="connsiteY1" fmla="*/ 2185810 h 7332043"/>
                <a:gd name="connsiteX2" fmla="*/ 0 w 2658522"/>
                <a:gd name="connsiteY2" fmla="*/ 7332043 h 7332043"/>
                <a:gd name="connsiteX3" fmla="*/ 837615 w 2658522"/>
                <a:gd name="connsiteY3" fmla="*/ 0 h 7332043"/>
                <a:gd name="connsiteX0" fmla="*/ 1581896 w 2658522"/>
                <a:gd name="connsiteY0" fmla="*/ 0 h 7566887"/>
                <a:gd name="connsiteX1" fmla="*/ 2658522 w 2658522"/>
                <a:gd name="connsiteY1" fmla="*/ 2420654 h 7566887"/>
                <a:gd name="connsiteX2" fmla="*/ 0 w 2658522"/>
                <a:gd name="connsiteY2" fmla="*/ 7566887 h 7566887"/>
                <a:gd name="connsiteX3" fmla="*/ 1581896 w 2658522"/>
                <a:gd name="connsiteY3" fmla="*/ 0 h 7566887"/>
                <a:gd name="connsiteX0" fmla="*/ 1352886 w 2429512"/>
                <a:gd name="connsiteY0" fmla="*/ 0 h 6946130"/>
                <a:gd name="connsiteX1" fmla="*/ 2429512 w 2429512"/>
                <a:gd name="connsiteY1" fmla="*/ 2420654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82072"/>
                <a:gd name="connsiteY0" fmla="*/ 0 h 6946130"/>
                <a:gd name="connsiteX1" fmla="*/ 2482073 w 2482072"/>
                <a:gd name="connsiteY1" fmla="*/ 2571125 h 6946130"/>
                <a:gd name="connsiteX2" fmla="*/ 0 w 2482072"/>
                <a:gd name="connsiteY2" fmla="*/ 6946130 h 6946130"/>
                <a:gd name="connsiteX3" fmla="*/ 1352886 w 2482072"/>
                <a:gd name="connsiteY3" fmla="*/ 0 h 6946130"/>
                <a:gd name="connsiteX0" fmla="*/ 1515223 w 2644409"/>
                <a:gd name="connsiteY0" fmla="*/ 0 h 6650505"/>
                <a:gd name="connsiteX1" fmla="*/ 2644410 w 2644409"/>
                <a:gd name="connsiteY1" fmla="*/ 2571125 h 6650505"/>
                <a:gd name="connsiteX2" fmla="*/ 1 w 2644409"/>
                <a:gd name="connsiteY2" fmla="*/ 6650506 h 6650505"/>
                <a:gd name="connsiteX3" fmla="*/ 1515223 w 2644409"/>
                <a:gd name="connsiteY3" fmla="*/ 0 h 6650505"/>
                <a:gd name="connsiteX0" fmla="*/ 1515223 w 2636128"/>
                <a:gd name="connsiteY0" fmla="*/ 0 h 6650505"/>
                <a:gd name="connsiteX1" fmla="*/ 2636128 w 2636128"/>
                <a:gd name="connsiteY1" fmla="*/ 2580359 h 6650505"/>
                <a:gd name="connsiteX2" fmla="*/ 1 w 2636128"/>
                <a:gd name="connsiteY2" fmla="*/ 6650506 h 6650505"/>
                <a:gd name="connsiteX3" fmla="*/ 1515223 w 2636128"/>
                <a:gd name="connsiteY3" fmla="*/ 0 h 6650505"/>
                <a:gd name="connsiteX0" fmla="*/ 1515223 w 2591071"/>
                <a:gd name="connsiteY0" fmla="*/ 0 h 6650505"/>
                <a:gd name="connsiteX1" fmla="*/ 2591071 w 2591071"/>
                <a:gd name="connsiteY1" fmla="*/ 257186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591071"/>
                <a:gd name="connsiteY0" fmla="*/ 0 h 6650505"/>
                <a:gd name="connsiteX1" fmla="*/ 2591072 w 2591071"/>
                <a:gd name="connsiteY1" fmla="*/ 251224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629721"/>
                <a:gd name="connsiteY0" fmla="*/ 0 h 6650505"/>
                <a:gd name="connsiteX1" fmla="*/ 2629722 w 2629721"/>
                <a:gd name="connsiteY1" fmla="*/ 2573917 h 6650505"/>
                <a:gd name="connsiteX2" fmla="*/ 1 w 2629721"/>
                <a:gd name="connsiteY2" fmla="*/ 6650506 h 6650505"/>
                <a:gd name="connsiteX3" fmla="*/ 1515223 w 2629721"/>
                <a:gd name="connsiteY3" fmla="*/ 0 h 665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21" h="6650505">
                  <a:moveTo>
                    <a:pt x="1515223" y="0"/>
                  </a:moveTo>
                  <a:lnTo>
                    <a:pt x="2629722" y="2573917"/>
                  </a:lnTo>
                  <a:lnTo>
                    <a:pt x="1" y="6650506"/>
                  </a:lnTo>
                  <a:lnTo>
                    <a:pt x="1515223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480"/>
            <p:cNvSpPr/>
            <p:nvPr userDrawn="1"/>
          </p:nvSpPr>
          <p:spPr>
            <a:xfrm flipH="1" flipV="1">
              <a:off x="3787024" y="3926"/>
              <a:ext cx="2301875" cy="105600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537415 w 2613513"/>
                <a:gd name="connsiteY0" fmla="*/ 0 h 6924457"/>
                <a:gd name="connsiteX1" fmla="*/ 2613513 w 2613513"/>
                <a:gd name="connsiteY1" fmla="*/ 2003925 h 6924457"/>
                <a:gd name="connsiteX2" fmla="*/ 0 w 2613513"/>
                <a:gd name="connsiteY2" fmla="*/ 6924457 h 6924457"/>
                <a:gd name="connsiteX3" fmla="*/ 1537415 w 2613513"/>
                <a:gd name="connsiteY3" fmla="*/ 0 h 6924457"/>
                <a:gd name="connsiteX0" fmla="*/ 1537415 w 2713484"/>
                <a:gd name="connsiteY0" fmla="*/ 0 h 6924457"/>
                <a:gd name="connsiteX1" fmla="*/ 2713484 w 2713484"/>
                <a:gd name="connsiteY1" fmla="*/ 1766161 h 6924457"/>
                <a:gd name="connsiteX2" fmla="*/ 0 w 2713484"/>
                <a:gd name="connsiteY2" fmla="*/ 6924457 h 6924457"/>
                <a:gd name="connsiteX3" fmla="*/ 1537415 w 2713484"/>
                <a:gd name="connsiteY3" fmla="*/ 0 h 6924457"/>
                <a:gd name="connsiteX0" fmla="*/ 1727362 w 2903431"/>
                <a:gd name="connsiteY0" fmla="*/ 0 h 3663697"/>
                <a:gd name="connsiteX1" fmla="*/ 2903431 w 2903431"/>
                <a:gd name="connsiteY1" fmla="*/ 1766161 h 3663697"/>
                <a:gd name="connsiteX2" fmla="*/ 0 w 2903431"/>
                <a:gd name="connsiteY2" fmla="*/ 3663697 h 3663697"/>
                <a:gd name="connsiteX3" fmla="*/ 1727362 w 2903431"/>
                <a:gd name="connsiteY3" fmla="*/ 0 h 3663697"/>
                <a:gd name="connsiteX0" fmla="*/ 1947272 w 3123341"/>
                <a:gd name="connsiteY0" fmla="*/ 0 h 4156249"/>
                <a:gd name="connsiteX1" fmla="*/ 3123341 w 3123341"/>
                <a:gd name="connsiteY1" fmla="*/ 1766161 h 4156249"/>
                <a:gd name="connsiteX2" fmla="*/ 0 w 3123341"/>
                <a:gd name="connsiteY2" fmla="*/ 4156250 h 4156249"/>
                <a:gd name="connsiteX3" fmla="*/ 1947272 w 3123341"/>
                <a:gd name="connsiteY3" fmla="*/ 0 h 4156249"/>
                <a:gd name="connsiteX0" fmla="*/ 1992668 w 3168737"/>
                <a:gd name="connsiteY0" fmla="*/ 0 h 4214812"/>
                <a:gd name="connsiteX1" fmla="*/ 3168737 w 3168737"/>
                <a:gd name="connsiteY1" fmla="*/ 1766161 h 4214812"/>
                <a:gd name="connsiteX2" fmla="*/ 0 w 3168737"/>
                <a:gd name="connsiteY2" fmla="*/ 4214812 h 4214812"/>
                <a:gd name="connsiteX3" fmla="*/ 1992668 w 3168737"/>
                <a:gd name="connsiteY3" fmla="*/ 0 h 4214812"/>
                <a:gd name="connsiteX0" fmla="*/ 1992668 w 3195560"/>
                <a:gd name="connsiteY0" fmla="*/ 0 h 4214812"/>
                <a:gd name="connsiteX1" fmla="*/ 3195560 w 3195560"/>
                <a:gd name="connsiteY1" fmla="*/ 1559812 h 4214812"/>
                <a:gd name="connsiteX2" fmla="*/ 0 w 3195560"/>
                <a:gd name="connsiteY2" fmla="*/ 4214812 h 4214812"/>
                <a:gd name="connsiteX3" fmla="*/ 1992668 w 3195560"/>
                <a:gd name="connsiteY3" fmla="*/ 0 h 4214812"/>
                <a:gd name="connsiteX0" fmla="*/ 1912202 w 3115094"/>
                <a:gd name="connsiteY0" fmla="*/ 0 h 4214816"/>
                <a:gd name="connsiteX1" fmla="*/ 3115094 w 3115094"/>
                <a:gd name="connsiteY1" fmla="*/ 1559812 h 4214816"/>
                <a:gd name="connsiteX2" fmla="*/ 0 w 3115094"/>
                <a:gd name="connsiteY2" fmla="*/ 4214814 h 4214816"/>
                <a:gd name="connsiteX3" fmla="*/ 1912202 w 3115094"/>
                <a:gd name="connsiteY3" fmla="*/ 0 h 4214816"/>
                <a:gd name="connsiteX0" fmla="*/ 1992673 w 3195565"/>
                <a:gd name="connsiteY0" fmla="*/ 0 h 4111644"/>
                <a:gd name="connsiteX1" fmla="*/ 3195565 w 3195565"/>
                <a:gd name="connsiteY1" fmla="*/ 1559812 h 4111644"/>
                <a:gd name="connsiteX2" fmla="*/ 0 w 3195565"/>
                <a:gd name="connsiteY2" fmla="*/ 4111644 h 4111644"/>
                <a:gd name="connsiteX3" fmla="*/ 1992673 w 3195565"/>
                <a:gd name="connsiteY3" fmla="*/ 0 h 4111644"/>
                <a:gd name="connsiteX0" fmla="*/ 2020759 w 3195565"/>
                <a:gd name="connsiteY0" fmla="*/ 2 h 4183644"/>
                <a:gd name="connsiteX1" fmla="*/ 3195565 w 3195565"/>
                <a:gd name="connsiteY1" fmla="*/ 1631812 h 4183644"/>
                <a:gd name="connsiteX2" fmla="*/ 0 w 3195565"/>
                <a:gd name="connsiteY2" fmla="*/ 4183644 h 4183644"/>
                <a:gd name="connsiteX3" fmla="*/ 2020759 w 3195565"/>
                <a:gd name="connsiteY3" fmla="*/ 2 h 4183644"/>
                <a:gd name="connsiteX0" fmla="*/ 2020759 w 3120048"/>
                <a:gd name="connsiteY0" fmla="*/ -2 h 4183640"/>
                <a:gd name="connsiteX1" fmla="*/ 3120048 w 3120048"/>
                <a:gd name="connsiteY1" fmla="*/ 1735272 h 4183640"/>
                <a:gd name="connsiteX2" fmla="*/ 0 w 3120048"/>
                <a:gd name="connsiteY2" fmla="*/ 4183640 h 4183640"/>
                <a:gd name="connsiteX3" fmla="*/ 2020759 w 3120048"/>
                <a:gd name="connsiteY3" fmla="*/ -2 h 4183640"/>
                <a:gd name="connsiteX0" fmla="*/ 2020759 w 3120048"/>
                <a:gd name="connsiteY0" fmla="*/ 2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20759 w 3120048"/>
                <a:gd name="connsiteY3" fmla="*/ 2 h 4183644"/>
                <a:gd name="connsiteX0" fmla="*/ 2079501 w 3120048"/>
                <a:gd name="connsiteY0" fmla="*/ 0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79501 w 3120048"/>
                <a:gd name="connsiteY3" fmla="*/ 0 h 4183644"/>
                <a:gd name="connsiteX0" fmla="*/ 1802576 w 2843123"/>
                <a:gd name="connsiteY0" fmla="*/ 0 h 4074978"/>
                <a:gd name="connsiteX1" fmla="*/ 2843123 w 2843123"/>
                <a:gd name="connsiteY1" fmla="*/ 1787009 h 4074978"/>
                <a:gd name="connsiteX2" fmla="*/ 0 w 2843123"/>
                <a:gd name="connsiteY2" fmla="*/ 4074978 h 4074978"/>
                <a:gd name="connsiteX3" fmla="*/ 1802576 w 2843123"/>
                <a:gd name="connsiteY3" fmla="*/ 0 h 4074978"/>
                <a:gd name="connsiteX0" fmla="*/ 1719717 w 2760264"/>
                <a:gd name="connsiteY0" fmla="*/ 0 h 4053637"/>
                <a:gd name="connsiteX1" fmla="*/ 2760264 w 2760264"/>
                <a:gd name="connsiteY1" fmla="*/ 1787009 h 4053637"/>
                <a:gd name="connsiteX2" fmla="*/ 0 w 2760264"/>
                <a:gd name="connsiteY2" fmla="*/ 4053637 h 4053637"/>
                <a:gd name="connsiteX3" fmla="*/ 1719717 w 2760264"/>
                <a:gd name="connsiteY3" fmla="*/ 0 h 4053637"/>
                <a:gd name="connsiteX0" fmla="*/ 1719892 w 2760439"/>
                <a:gd name="connsiteY0" fmla="*/ 0 h 4008254"/>
                <a:gd name="connsiteX1" fmla="*/ 2760439 w 2760439"/>
                <a:gd name="connsiteY1" fmla="*/ 1787009 h 4008254"/>
                <a:gd name="connsiteX2" fmla="*/ 0 w 2760439"/>
                <a:gd name="connsiteY2" fmla="*/ 4008254 h 4008254"/>
                <a:gd name="connsiteX3" fmla="*/ 1719892 w 2760439"/>
                <a:gd name="connsiteY3" fmla="*/ 0 h 4008254"/>
                <a:gd name="connsiteX0" fmla="*/ 1720067 w 2760614"/>
                <a:gd name="connsiteY0" fmla="*/ 0 h 4073056"/>
                <a:gd name="connsiteX1" fmla="*/ 2760614 w 2760614"/>
                <a:gd name="connsiteY1" fmla="*/ 1787009 h 4073056"/>
                <a:gd name="connsiteX2" fmla="*/ 0 w 2760614"/>
                <a:gd name="connsiteY2" fmla="*/ 4073055 h 4073056"/>
                <a:gd name="connsiteX3" fmla="*/ 1720067 w 2760614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064714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107438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656 w 2920530"/>
                <a:gd name="connsiteY0" fmla="*/ 0 h 4050761"/>
                <a:gd name="connsiteX1" fmla="*/ 2920530 w 2920530"/>
                <a:gd name="connsiteY1" fmla="*/ 2107438 h 4050761"/>
                <a:gd name="connsiteX2" fmla="*/ 0 w 2920530"/>
                <a:gd name="connsiteY2" fmla="*/ 4050761 h 4050761"/>
                <a:gd name="connsiteX3" fmla="*/ 1720656 w 2920530"/>
                <a:gd name="connsiteY3" fmla="*/ 0 h 4050761"/>
                <a:gd name="connsiteX0" fmla="*/ 1721245 w 2921119"/>
                <a:gd name="connsiteY0" fmla="*/ 0 h 4050761"/>
                <a:gd name="connsiteX1" fmla="*/ 2921119 w 2921119"/>
                <a:gd name="connsiteY1" fmla="*/ 2107438 h 4050761"/>
                <a:gd name="connsiteX2" fmla="*/ 0 w 2921119"/>
                <a:gd name="connsiteY2" fmla="*/ 4050761 h 4050761"/>
                <a:gd name="connsiteX3" fmla="*/ 1721245 w 2921119"/>
                <a:gd name="connsiteY3" fmla="*/ 0 h 4050761"/>
                <a:gd name="connsiteX0" fmla="*/ 1721245 w 2921119"/>
                <a:gd name="connsiteY0" fmla="*/ 0 h 4095769"/>
                <a:gd name="connsiteX1" fmla="*/ 2921119 w 2921119"/>
                <a:gd name="connsiteY1" fmla="*/ 2107438 h 4095769"/>
                <a:gd name="connsiteX2" fmla="*/ 0 w 2921119"/>
                <a:gd name="connsiteY2" fmla="*/ 4095768 h 4095769"/>
                <a:gd name="connsiteX3" fmla="*/ 1721245 w 2921119"/>
                <a:gd name="connsiteY3" fmla="*/ 0 h 40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119" h="4095769">
                  <a:moveTo>
                    <a:pt x="1721245" y="0"/>
                  </a:moveTo>
                  <a:lnTo>
                    <a:pt x="2921119" y="2107438"/>
                  </a:lnTo>
                  <a:lnTo>
                    <a:pt x="0" y="4095768"/>
                  </a:lnTo>
                  <a:lnTo>
                    <a:pt x="1721245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6" name="Rectángulo 480"/>
            <p:cNvSpPr/>
            <p:nvPr userDrawn="1"/>
          </p:nvSpPr>
          <p:spPr>
            <a:xfrm rot="5400000" flipH="1" flipV="1">
              <a:off x="6138121" y="-512002"/>
              <a:ext cx="1048385" cy="2093576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011883 w 2613513"/>
                <a:gd name="connsiteY0" fmla="*/ 0 h 7488070"/>
                <a:gd name="connsiteX1" fmla="*/ 2613513 w 2613513"/>
                <a:gd name="connsiteY1" fmla="*/ 2567538 h 7488070"/>
                <a:gd name="connsiteX2" fmla="*/ 0 w 2613513"/>
                <a:gd name="connsiteY2" fmla="*/ 7488070 h 7488070"/>
                <a:gd name="connsiteX3" fmla="*/ 1011883 w 2613513"/>
                <a:gd name="connsiteY3" fmla="*/ 0 h 7488070"/>
                <a:gd name="connsiteX0" fmla="*/ 953794 w 2613513"/>
                <a:gd name="connsiteY0" fmla="*/ -1 h 7644116"/>
                <a:gd name="connsiteX1" fmla="*/ 2613513 w 2613513"/>
                <a:gd name="connsiteY1" fmla="*/ 2723584 h 7644116"/>
                <a:gd name="connsiteX2" fmla="*/ 0 w 2613513"/>
                <a:gd name="connsiteY2" fmla="*/ 7644116 h 7644116"/>
                <a:gd name="connsiteX3" fmla="*/ 953794 w 2613513"/>
                <a:gd name="connsiteY3" fmla="*/ -1 h 7644116"/>
                <a:gd name="connsiteX0" fmla="*/ 896918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896918 w 2613513"/>
                <a:gd name="connsiteY3" fmla="*/ 0 h 7451590"/>
                <a:gd name="connsiteX0" fmla="*/ 982229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982229 w 2613513"/>
                <a:gd name="connsiteY3" fmla="*/ 0 h 7451590"/>
                <a:gd name="connsiteX0" fmla="*/ 2788813 w 4420097"/>
                <a:gd name="connsiteY0" fmla="*/ 0 h 9891165"/>
                <a:gd name="connsiteX1" fmla="*/ 4420097 w 4420097"/>
                <a:gd name="connsiteY1" fmla="*/ 2531058 h 9891165"/>
                <a:gd name="connsiteX2" fmla="*/ 0 w 4420097"/>
                <a:gd name="connsiteY2" fmla="*/ 9891166 h 9891165"/>
                <a:gd name="connsiteX3" fmla="*/ 2788813 w 4420097"/>
                <a:gd name="connsiteY3" fmla="*/ 0 h 9891165"/>
                <a:gd name="connsiteX0" fmla="*/ 2882730 w 4420097"/>
                <a:gd name="connsiteY0" fmla="*/ 2 h 9891160"/>
                <a:gd name="connsiteX1" fmla="*/ 4420097 w 4420097"/>
                <a:gd name="connsiteY1" fmla="*/ 2531053 h 9891160"/>
                <a:gd name="connsiteX2" fmla="*/ 0 w 4420097"/>
                <a:gd name="connsiteY2" fmla="*/ 9891161 h 9891160"/>
                <a:gd name="connsiteX3" fmla="*/ 2882730 w 4420097"/>
                <a:gd name="connsiteY3" fmla="*/ 2 h 9891160"/>
                <a:gd name="connsiteX0" fmla="*/ 2882730 w 4470016"/>
                <a:gd name="connsiteY0" fmla="*/ 2 h 9891160"/>
                <a:gd name="connsiteX1" fmla="*/ 4470014 w 4470016"/>
                <a:gd name="connsiteY1" fmla="*/ 2213278 h 9891160"/>
                <a:gd name="connsiteX2" fmla="*/ 0 w 4470016"/>
                <a:gd name="connsiteY2" fmla="*/ 9891161 h 9891160"/>
                <a:gd name="connsiteX3" fmla="*/ 2882730 w 4470016"/>
                <a:gd name="connsiteY3" fmla="*/ 2 h 9891160"/>
                <a:gd name="connsiteX0" fmla="*/ 2953188 w 4470016"/>
                <a:gd name="connsiteY0" fmla="*/ 2 h 9891155"/>
                <a:gd name="connsiteX1" fmla="*/ 4470014 w 4470016"/>
                <a:gd name="connsiteY1" fmla="*/ 2213273 h 9891155"/>
                <a:gd name="connsiteX2" fmla="*/ 0 w 4470016"/>
                <a:gd name="connsiteY2" fmla="*/ 9891156 h 9891155"/>
                <a:gd name="connsiteX3" fmla="*/ 2953188 w 4470016"/>
                <a:gd name="connsiteY3" fmla="*/ 2 h 9891155"/>
                <a:gd name="connsiteX0" fmla="*/ 2694835 w 4470016"/>
                <a:gd name="connsiteY0" fmla="*/ 0 h 10235533"/>
                <a:gd name="connsiteX1" fmla="*/ 4470014 w 4470016"/>
                <a:gd name="connsiteY1" fmla="*/ 2557651 h 10235533"/>
                <a:gd name="connsiteX2" fmla="*/ 0 w 4470016"/>
                <a:gd name="connsiteY2" fmla="*/ 10235534 h 10235533"/>
                <a:gd name="connsiteX3" fmla="*/ 2694835 w 4470016"/>
                <a:gd name="connsiteY3" fmla="*/ 0 h 10235533"/>
                <a:gd name="connsiteX0" fmla="*/ 2694833 w 4470016"/>
                <a:gd name="connsiteY0" fmla="*/ 2 h 10235528"/>
                <a:gd name="connsiteX1" fmla="*/ 4470014 w 4470016"/>
                <a:gd name="connsiteY1" fmla="*/ 2557646 h 10235528"/>
                <a:gd name="connsiteX2" fmla="*/ 0 w 4470016"/>
                <a:gd name="connsiteY2" fmla="*/ 10235529 h 10235528"/>
                <a:gd name="connsiteX3" fmla="*/ 2694833 w 4470016"/>
                <a:gd name="connsiteY3" fmla="*/ 2 h 10235528"/>
                <a:gd name="connsiteX0" fmla="*/ 2741806 w 4470016"/>
                <a:gd name="connsiteY0" fmla="*/ 2 h 10235523"/>
                <a:gd name="connsiteX1" fmla="*/ 4470014 w 4470016"/>
                <a:gd name="connsiteY1" fmla="*/ 2557641 h 10235523"/>
                <a:gd name="connsiteX2" fmla="*/ 0 w 4470016"/>
                <a:gd name="connsiteY2" fmla="*/ 10235524 h 10235523"/>
                <a:gd name="connsiteX3" fmla="*/ 2741806 w 4470016"/>
                <a:gd name="connsiteY3" fmla="*/ 2 h 10235523"/>
                <a:gd name="connsiteX0" fmla="*/ 2696732 w 4470016"/>
                <a:gd name="connsiteY0" fmla="*/ 2 h 10158403"/>
                <a:gd name="connsiteX1" fmla="*/ 4470014 w 4470016"/>
                <a:gd name="connsiteY1" fmla="*/ 2480521 h 10158403"/>
                <a:gd name="connsiteX2" fmla="*/ 0 w 4470016"/>
                <a:gd name="connsiteY2" fmla="*/ 10158404 h 10158403"/>
                <a:gd name="connsiteX3" fmla="*/ 2696732 w 4470016"/>
                <a:gd name="connsiteY3" fmla="*/ 2 h 101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016" h="10158403">
                  <a:moveTo>
                    <a:pt x="2696732" y="2"/>
                  </a:moveTo>
                  <a:lnTo>
                    <a:pt x="4470014" y="2480521"/>
                  </a:lnTo>
                  <a:lnTo>
                    <a:pt x="0" y="10158404"/>
                  </a:lnTo>
                  <a:lnTo>
                    <a:pt x="2696732" y="2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7" name="488 Triángulo isósceles"/>
            <p:cNvSpPr/>
            <p:nvPr userDrawn="1"/>
          </p:nvSpPr>
          <p:spPr>
            <a:xfrm>
              <a:off x="138949" y="489701"/>
              <a:ext cx="4355389" cy="584362"/>
            </a:xfrm>
            <a:custGeom>
              <a:avLst/>
              <a:gdLst>
                <a:gd name="connsiteX0" fmla="*/ 0 w 2101850"/>
                <a:gd name="connsiteY0" fmla="*/ 570230 h 570230"/>
                <a:gd name="connsiteX1" fmla="*/ 1050925 w 2101850"/>
                <a:gd name="connsiteY1" fmla="*/ 0 h 570230"/>
                <a:gd name="connsiteX2" fmla="*/ 2101850 w 2101850"/>
                <a:gd name="connsiteY2" fmla="*/ 570230 h 570230"/>
                <a:gd name="connsiteX3" fmla="*/ 0 w 2101850"/>
                <a:gd name="connsiteY3" fmla="*/ 570230 h 570230"/>
                <a:gd name="connsiteX0" fmla="*/ 0 w 2595760"/>
                <a:gd name="connsiteY0" fmla="*/ 590578 h 590578"/>
                <a:gd name="connsiteX1" fmla="*/ 1544835 w 2595760"/>
                <a:gd name="connsiteY1" fmla="*/ 0 h 590578"/>
                <a:gd name="connsiteX2" fmla="*/ 2595760 w 2595760"/>
                <a:gd name="connsiteY2" fmla="*/ 570230 h 590578"/>
                <a:gd name="connsiteX3" fmla="*/ 0 w 2595760"/>
                <a:gd name="connsiteY3" fmla="*/ 590578 h 590578"/>
                <a:gd name="connsiteX0" fmla="*/ 0 w 4431030"/>
                <a:gd name="connsiteY0" fmla="*/ 590578 h 590606"/>
                <a:gd name="connsiteX1" fmla="*/ 1544835 w 4431030"/>
                <a:gd name="connsiteY1" fmla="*/ 0 h 590606"/>
                <a:gd name="connsiteX2" fmla="*/ 4431030 w 4431030"/>
                <a:gd name="connsiteY2" fmla="*/ 590606 h 590606"/>
                <a:gd name="connsiteX3" fmla="*/ 0 w 4431030"/>
                <a:gd name="connsiteY3" fmla="*/ 590578 h 590606"/>
                <a:gd name="connsiteX0" fmla="*/ 0 w 4431030"/>
                <a:gd name="connsiteY0" fmla="*/ 557203 h 557231"/>
                <a:gd name="connsiteX1" fmla="*/ 1553582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20016"/>
                <a:gd name="connsiteY0" fmla="*/ 555503 h 557231"/>
                <a:gd name="connsiteX1" fmla="*/ 1555915 w 4420016"/>
                <a:gd name="connsiteY1" fmla="*/ 0 h 557231"/>
                <a:gd name="connsiteX2" fmla="*/ 4420016 w 4420016"/>
                <a:gd name="connsiteY2" fmla="*/ 557231 h 557231"/>
                <a:gd name="connsiteX3" fmla="*/ 0 w 4420016"/>
                <a:gd name="connsiteY3" fmla="*/ 555503 h 557231"/>
                <a:gd name="connsiteX0" fmla="*/ 0 w 4392479"/>
                <a:gd name="connsiteY0" fmla="*/ 555503 h 557231"/>
                <a:gd name="connsiteX1" fmla="*/ 1528378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55503 h 557231"/>
                <a:gd name="connsiteX1" fmla="*/ 1489451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72417 h 572417"/>
                <a:gd name="connsiteX1" fmla="*/ 1489451 w 4392479"/>
                <a:gd name="connsiteY1" fmla="*/ 0 h 572417"/>
                <a:gd name="connsiteX2" fmla="*/ 4392479 w 4392479"/>
                <a:gd name="connsiteY2" fmla="*/ 557231 h 572417"/>
                <a:gd name="connsiteX3" fmla="*/ 0 w 4392479"/>
                <a:gd name="connsiteY3" fmla="*/ 572417 h 572417"/>
                <a:gd name="connsiteX0" fmla="*/ 0 w 4392479"/>
                <a:gd name="connsiteY0" fmla="*/ 572417 h 584029"/>
                <a:gd name="connsiteX1" fmla="*/ 1489451 w 4392479"/>
                <a:gd name="connsiteY1" fmla="*/ 0 h 584029"/>
                <a:gd name="connsiteX2" fmla="*/ 4392479 w 4392479"/>
                <a:gd name="connsiteY2" fmla="*/ 584029 h 584029"/>
                <a:gd name="connsiteX3" fmla="*/ 0 w 4392479"/>
                <a:gd name="connsiteY3" fmla="*/ 572417 h 5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2479" h="584029">
                  <a:moveTo>
                    <a:pt x="0" y="572417"/>
                  </a:moveTo>
                  <a:lnTo>
                    <a:pt x="1489451" y="0"/>
                  </a:lnTo>
                  <a:lnTo>
                    <a:pt x="4392479" y="584029"/>
                  </a:lnTo>
                  <a:lnTo>
                    <a:pt x="0" y="572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8" name="489 Triángulo isósceles"/>
            <p:cNvSpPr/>
            <p:nvPr userDrawn="1"/>
          </p:nvSpPr>
          <p:spPr>
            <a:xfrm rot="10800000">
              <a:off x="2929774" y="13451"/>
              <a:ext cx="3045318" cy="483870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1712595"/>
                <a:gd name="connsiteY0" fmla="*/ 567132 h 567132"/>
                <a:gd name="connsiteX1" fmla="*/ 699043 w 1712595"/>
                <a:gd name="connsiteY1" fmla="*/ 0 h 567132"/>
                <a:gd name="connsiteX2" fmla="*/ 1712595 w 1712595"/>
                <a:gd name="connsiteY2" fmla="*/ 567132 h 567132"/>
                <a:gd name="connsiteX3" fmla="*/ 0 w 1712595"/>
                <a:gd name="connsiteY3" fmla="*/ 567132 h 567132"/>
                <a:gd name="connsiteX0" fmla="*/ 0 w 3106229"/>
                <a:gd name="connsiteY0" fmla="*/ 567133 h 567133"/>
                <a:gd name="connsiteX1" fmla="*/ 2092677 w 3106229"/>
                <a:gd name="connsiteY1" fmla="*/ 0 h 567133"/>
                <a:gd name="connsiteX2" fmla="*/ 3106229 w 3106229"/>
                <a:gd name="connsiteY2" fmla="*/ 567132 h 567133"/>
                <a:gd name="connsiteX3" fmla="*/ 0 w 3106229"/>
                <a:gd name="connsiteY3" fmla="*/ 567133 h 567133"/>
                <a:gd name="connsiteX0" fmla="*/ 0 w 3106229"/>
                <a:gd name="connsiteY0" fmla="*/ 567134 h 567134"/>
                <a:gd name="connsiteX1" fmla="*/ 2092532 w 3106229"/>
                <a:gd name="connsiteY1" fmla="*/ 0 h 567134"/>
                <a:gd name="connsiteX2" fmla="*/ 3106229 w 3106229"/>
                <a:gd name="connsiteY2" fmla="*/ 567133 h 567134"/>
                <a:gd name="connsiteX3" fmla="*/ 0 w 3106229"/>
                <a:gd name="connsiteY3" fmla="*/ 567134 h 567134"/>
                <a:gd name="connsiteX0" fmla="*/ 0 w 3106229"/>
                <a:gd name="connsiteY0" fmla="*/ 567135 h 567135"/>
                <a:gd name="connsiteX1" fmla="*/ 2120377 w 3106229"/>
                <a:gd name="connsiteY1" fmla="*/ 0 h 567135"/>
                <a:gd name="connsiteX2" fmla="*/ 3106229 w 3106229"/>
                <a:gd name="connsiteY2" fmla="*/ 567134 h 567135"/>
                <a:gd name="connsiteX3" fmla="*/ 0 w 3106229"/>
                <a:gd name="connsiteY3" fmla="*/ 567135 h 567135"/>
                <a:gd name="connsiteX0" fmla="*/ 0 w 3106229"/>
                <a:gd name="connsiteY0" fmla="*/ 567136 h 567136"/>
                <a:gd name="connsiteX1" fmla="*/ 2142717 w 3106229"/>
                <a:gd name="connsiteY1" fmla="*/ 0 h 567136"/>
                <a:gd name="connsiteX2" fmla="*/ 3106229 w 3106229"/>
                <a:gd name="connsiteY2" fmla="*/ 567135 h 567136"/>
                <a:gd name="connsiteX3" fmla="*/ 0 w 3106229"/>
                <a:gd name="connsiteY3" fmla="*/ 567136 h 567136"/>
                <a:gd name="connsiteX0" fmla="*/ 0 w 3106229"/>
                <a:gd name="connsiteY0" fmla="*/ 523376 h 523376"/>
                <a:gd name="connsiteX1" fmla="*/ 2137514 w 3106229"/>
                <a:gd name="connsiteY1" fmla="*/ 0 h 523376"/>
                <a:gd name="connsiteX2" fmla="*/ 3106229 w 3106229"/>
                <a:gd name="connsiteY2" fmla="*/ 523375 h 523376"/>
                <a:gd name="connsiteX3" fmla="*/ 0 w 3106229"/>
                <a:gd name="connsiteY3" fmla="*/ 523376 h 523376"/>
                <a:gd name="connsiteX0" fmla="*/ 0 w 3106229"/>
                <a:gd name="connsiteY0" fmla="*/ 523437 h 523437"/>
                <a:gd name="connsiteX1" fmla="*/ 2137820 w 3106229"/>
                <a:gd name="connsiteY1" fmla="*/ 0 h 523437"/>
                <a:gd name="connsiteX2" fmla="*/ 3106229 w 3106229"/>
                <a:gd name="connsiteY2" fmla="*/ 523436 h 523437"/>
                <a:gd name="connsiteX3" fmla="*/ 0 w 3106229"/>
                <a:gd name="connsiteY3" fmla="*/ 523437 h 523437"/>
                <a:gd name="connsiteX0" fmla="*/ 0 w 3106229"/>
                <a:gd name="connsiteY0" fmla="*/ 556500 h 556500"/>
                <a:gd name="connsiteX1" fmla="*/ 2138126 w 3106229"/>
                <a:gd name="connsiteY1" fmla="*/ 0 h 556500"/>
                <a:gd name="connsiteX2" fmla="*/ 3106229 w 3106229"/>
                <a:gd name="connsiteY2" fmla="*/ 556499 h 556500"/>
                <a:gd name="connsiteX3" fmla="*/ 0 w 3106229"/>
                <a:gd name="connsiteY3" fmla="*/ 556500 h 556500"/>
                <a:gd name="connsiteX0" fmla="*/ 0 w 3106229"/>
                <a:gd name="connsiteY0" fmla="*/ 556500 h 556501"/>
                <a:gd name="connsiteX1" fmla="*/ 2138126 w 3106229"/>
                <a:gd name="connsiteY1" fmla="*/ 0 h 556501"/>
                <a:gd name="connsiteX2" fmla="*/ 3106229 w 3106229"/>
                <a:gd name="connsiteY2" fmla="*/ 556501 h 556501"/>
                <a:gd name="connsiteX3" fmla="*/ 0 w 3106229"/>
                <a:gd name="connsiteY3" fmla="*/ 556500 h 556501"/>
                <a:gd name="connsiteX0" fmla="*/ 0 w 3106229"/>
                <a:gd name="connsiteY0" fmla="*/ 473929 h 473930"/>
                <a:gd name="connsiteX1" fmla="*/ 2287180 w 3106229"/>
                <a:gd name="connsiteY1" fmla="*/ 0 h 473930"/>
                <a:gd name="connsiteX2" fmla="*/ 3106229 w 3106229"/>
                <a:gd name="connsiteY2" fmla="*/ 473930 h 473930"/>
                <a:gd name="connsiteX3" fmla="*/ 0 w 3106229"/>
                <a:gd name="connsiteY3" fmla="*/ 473929 h 473930"/>
                <a:gd name="connsiteX0" fmla="*/ 0 w 3106229"/>
                <a:gd name="connsiteY0" fmla="*/ 479629 h 479629"/>
                <a:gd name="connsiteX1" fmla="*/ 2287180 w 3106229"/>
                <a:gd name="connsiteY1" fmla="*/ 0 h 479629"/>
                <a:gd name="connsiteX2" fmla="*/ 3106229 w 3106229"/>
                <a:gd name="connsiteY2" fmla="*/ 473930 h 479629"/>
                <a:gd name="connsiteX3" fmla="*/ 0 w 3106229"/>
                <a:gd name="connsiteY3" fmla="*/ 479629 h 479629"/>
                <a:gd name="connsiteX0" fmla="*/ 0 w 3073173"/>
                <a:gd name="connsiteY0" fmla="*/ 485148 h 485148"/>
                <a:gd name="connsiteX1" fmla="*/ 2254124 w 3073173"/>
                <a:gd name="connsiteY1" fmla="*/ 0 h 485148"/>
                <a:gd name="connsiteX2" fmla="*/ 3073173 w 3073173"/>
                <a:gd name="connsiteY2" fmla="*/ 473930 h 485148"/>
                <a:gd name="connsiteX3" fmla="*/ 0 w 3073173"/>
                <a:gd name="connsiteY3" fmla="*/ 485148 h 4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173" h="485148">
                  <a:moveTo>
                    <a:pt x="0" y="485148"/>
                  </a:moveTo>
                  <a:lnTo>
                    <a:pt x="2254124" y="0"/>
                  </a:lnTo>
                  <a:lnTo>
                    <a:pt x="3073173" y="473930"/>
                  </a:lnTo>
                  <a:lnTo>
                    <a:pt x="0" y="48514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9" name="490 Triángulo isósceles"/>
            <p:cNvSpPr/>
            <p:nvPr userDrawn="1"/>
          </p:nvSpPr>
          <p:spPr>
            <a:xfrm>
              <a:off x="4777624" y="470651"/>
              <a:ext cx="2837306" cy="604429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2900452"/>
                <a:gd name="connsiteY0" fmla="*/ 484505 h 484505"/>
                <a:gd name="connsiteX1" fmla="*/ 856298 w 2900452"/>
                <a:gd name="connsiteY1" fmla="*/ 0 h 484505"/>
                <a:gd name="connsiteX2" fmla="*/ 2900452 w 2900452"/>
                <a:gd name="connsiteY2" fmla="*/ 484505 h 484505"/>
                <a:gd name="connsiteX3" fmla="*/ 0 w 2900452"/>
                <a:gd name="connsiteY3" fmla="*/ 484505 h 484505"/>
                <a:gd name="connsiteX0" fmla="*/ 0 w 2856786"/>
                <a:gd name="connsiteY0" fmla="*/ 484505 h 486767"/>
                <a:gd name="connsiteX1" fmla="*/ 856298 w 2856786"/>
                <a:gd name="connsiteY1" fmla="*/ 0 h 486767"/>
                <a:gd name="connsiteX2" fmla="*/ 2856786 w 2856786"/>
                <a:gd name="connsiteY2" fmla="*/ 486767 h 486767"/>
                <a:gd name="connsiteX3" fmla="*/ 0 w 2856786"/>
                <a:gd name="connsiteY3" fmla="*/ 484505 h 486767"/>
                <a:gd name="connsiteX0" fmla="*/ 0 w 2818219"/>
                <a:gd name="connsiteY0" fmla="*/ 484505 h 492636"/>
                <a:gd name="connsiteX1" fmla="*/ 856298 w 2818219"/>
                <a:gd name="connsiteY1" fmla="*/ 0 h 492636"/>
                <a:gd name="connsiteX2" fmla="*/ 2818219 w 2818219"/>
                <a:gd name="connsiteY2" fmla="*/ 492636 h 492636"/>
                <a:gd name="connsiteX3" fmla="*/ 0 w 2818219"/>
                <a:gd name="connsiteY3" fmla="*/ 484505 h 492636"/>
                <a:gd name="connsiteX0" fmla="*/ 0 w 2862287"/>
                <a:gd name="connsiteY0" fmla="*/ 484505 h 512663"/>
                <a:gd name="connsiteX1" fmla="*/ 856298 w 2862287"/>
                <a:gd name="connsiteY1" fmla="*/ 0 h 512663"/>
                <a:gd name="connsiteX2" fmla="*/ 2862287 w 2862287"/>
                <a:gd name="connsiteY2" fmla="*/ 512663 h 512663"/>
                <a:gd name="connsiteX3" fmla="*/ 0 w 2862287"/>
                <a:gd name="connsiteY3" fmla="*/ 484505 h 512663"/>
                <a:gd name="connsiteX0" fmla="*/ 0 w 2862287"/>
                <a:gd name="connsiteY0" fmla="*/ 484505 h 499659"/>
                <a:gd name="connsiteX1" fmla="*/ 856298 w 2862287"/>
                <a:gd name="connsiteY1" fmla="*/ 0 h 499659"/>
                <a:gd name="connsiteX2" fmla="*/ 2862287 w 2862287"/>
                <a:gd name="connsiteY2" fmla="*/ 499659 h 499659"/>
                <a:gd name="connsiteX3" fmla="*/ 0 w 2862287"/>
                <a:gd name="connsiteY3" fmla="*/ 484505 h 499659"/>
                <a:gd name="connsiteX0" fmla="*/ 0 w 2862287"/>
                <a:gd name="connsiteY0" fmla="*/ 578252 h 593406"/>
                <a:gd name="connsiteX1" fmla="*/ 820613 w 2862287"/>
                <a:gd name="connsiteY1" fmla="*/ 0 h 593406"/>
                <a:gd name="connsiteX2" fmla="*/ 2862287 w 2862287"/>
                <a:gd name="connsiteY2" fmla="*/ 593406 h 593406"/>
                <a:gd name="connsiteX3" fmla="*/ 0 w 2862287"/>
                <a:gd name="connsiteY3" fmla="*/ 578252 h 593406"/>
                <a:gd name="connsiteX0" fmla="*/ 0 w 2862287"/>
                <a:gd name="connsiteY0" fmla="*/ 604429 h 604429"/>
                <a:gd name="connsiteX1" fmla="*/ 820613 w 2862287"/>
                <a:gd name="connsiteY1" fmla="*/ 0 h 604429"/>
                <a:gd name="connsiteX2" fmla="*/ 2862287 w 2862287"/>
                <a:gd name="connsiteY2" fmla="*/ 593406 h 604429"/>
                <a:gd name="connsiteX3" fmla="*/ 0 w 286228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287" h="604429">
                  <a:moveTo>
                    <a:pt x="0" y="604429"/>
                  </a:moveTo>
                  <a:lnTo>
                    <a:pt x="820613" y="0"/>
                  </a:lnTo>
                  <a:lnTo>
                    <a:pt x="2862287" y="593406"/>
                  </a:lnTo>
                  <a:lnTo>
                    <a:pt x="0" y="60442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1" name="491 Triángulo isósceles"/>
            <p:cNvSpPr/>
            <p:nvPr userDrawn="1"/>
          </p:nvSpPr>
          <p:spPr>
            <a:xfrm flipV="1">
              <a:off x="6196849" y="13451"/>
              <a:ext cx="1525558" cy="1013650"/>
            </a:xfrm>
            <a:custGeom>
              <a:avLst/>
              <a:gdLst>
                <a:gd name="connsiteX0" fmla="*/ 0 w 1147445"/>
                <a:gd name="connsiteY0" fmla="*/ 638810 h 638810"/>
                <a:gd name="connsiteX1" fmla="*/ 573723 w 1147445"/>
                <a:gd name="connsiteY1" fmla="*/ 0 h 638810"/>
                <a:gd name="connsiteX2" fmla="*/ 1147445 w 1147445"/>
                <a:gd name="connsiteY2" fmla="*/ 638810 h 638810"/>
                <a:gd name="connsiteX3" fmla="*/ 0 w 1147445"/>
                <a:gd name="connsiteY3" fmla="*/ 638810 h 638810"/>
                <a:gd name="connsiteX0" fmla="*/ 0 w 1147445"/>
                <a:gd name="connsiteY0" fmla="*/ 1013383 h 1013383"/>
                <a:gd name="connsiteX1" fmla="*/ 1147445 w 1147445"/>
                <a:gd name="connsiteY1" fmla="*/ 0 h 1013383"/>
                <a:gd name="connsiteX2" fmla="*/ 1147445 w 1147445"/>
                <a:gd name="connsiteY2" fmla="*/ 1013383 h 1013383"/>
                <a:gd name="connsiteX3" fmla="*/ 0 w 1147445"/>
                <a:gd name="connsiteY3" fmla="*/ 1013383 h 1013383"/>
                <a:gd name="connsiteX0" fmla="*/ 0 w 1538543"/>
                <a:gd name="connsiteY0" fmla="*/ 1013142 h 1013383"/>
                <a:gd name="connsiteX1" fmla="*/ 1538543 w 1538543"/>
                <a:gd name="connsiteY1" fmla="*/ 0 h 1013383"/>
                <a:gd name="connsiteX2" fmla="*/ 1538543 w 1538543"/>
                <a:gd name="connsiteY2" fmla="*/ 1013383 h 1013383"/>
                <a:gd name="connsiteX3" fmla="*/ 0 w 1538543"/>
                <a:gd name="connsiteY3" fmla="*/ 1013142 h 10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543" h="1013383">
                  <a:moveTo>
                    <a:pt x="0" y="1013142"/>
                  </a:moveTo>
                  <a:lnTo>
                    <a:pt x="1538543" y="0"/>
                  </a:lnTo>
                  <a:lnTo>
                    <a:pt x="1538543" y="1013383"/>
                  </a:lnTo>
                  <a:lnTo>
                    <a:pt x="0" y="1013142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75177" y="22695"/>
            <a:ext cx="4758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EVALUACIÓN DE CONSISTENCIA Y </a:t>
            </a:r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RESULTADOS </a:t>
            </a:r>
          </a:p>
          <a:p>
            <a:pPr algn="ctr"/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2021</a:t>
            </a:r>
            <a:endParaRPr lang="es-MX" sz="13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  <a:cs typeface="Times New Roman" pitchFamily="18" charset="0"/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62EF66-85BD-C4B7-8A50-2AA2D82B4851}"/>
              </a:ext>
            </a:extLst>
          </p:cNvPr>
          <p:cNvSpPr txBox="1"/>
          <p:nvPr userDrawn="1"/>
        </p:nvSpPr>
        <p:spPr>
          <a:xfrm>
            <a:off x="3850848" y="511292"/>
            <a:ext cx="4645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ATENCIÓN Y PREVENCIÓN DE LA VIOLENCIA FAMILIAR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319BD2-1C5D-4831-5FD1-20E4B16C6AEE}"/>
              </a:ext>
            </a:extLst>
          </p:cNvPr>
          <p:cNvCxnSpPr>
            <a:cxnSpLocks/>
          </p:cNvCxnSpPr>
          <p:nvPr userDrawn="1"/>
        </p:nvCxnSpPr>
        <p:spPr>
          <a:xfrm>
            <a:off x="-17850" y="836712"/>
            <a:ext cx="9180512" cy="0"/>
          </a:xfrm>
          <a:prstGeom prst="line">
            <a:avLst/>
          </a:prstGeom>
          <a:ln w="38100">
            <a:solidFill>
              <a:srgbClr val="651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95B5F5-A954-9697-9B67-7C7A1EAEC252}"/>
              </a:ext>
            </a:extLst>
          </p:cNvPr>
          <p:cNvCxnSpPr>
            <a:cxnSpLocks/>
          </p:cNvCxnSpPr>
          <p:nvPr userDrawn="1"/>
        </p:nvCxnSpPr>
        <p:spPr>
          <a:xfrm>
            <a:off x="-18662" y="6669360"/>
            <a:ext cx="9180512" cy="0"/>
          </a:xfrm>
          <a:prstGeom prst="line">
            <a:avLst/>
          </a:prstGeom>
          <a:ln w="38100">
            <a:solidFill>
              <a:srgbClr val="C9C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 Imagen" descr="Logotipo, nombre de la empresa&#10;&#10;Descripción generada automáticamente"/>
          <p:cNvPicPr/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403" r="12347" b="28624"/>
          <a:stretch/>
        </p:blipFill>
        <p:spPr>
          <a:xfrm>
            <a:off x="1691680" y="27823"/>
            <a:ext cx="1980000" cy="756000"/>
          </a:xfrm>
          <a:prstGeom prst="rect">
            <a:avLst/>
          </a:prstGeom>
        </p:spPr>
      </p:pic>
      <p:pic>
        <p:nvPicPr>
          <p:cNvPr id="23" name="Imagen 22"/>
          <p:cNvPicPr/>
          <p:nvPr userDrawn="1"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2" b="40465"/>
          <a:stretch/>
        </p:blipFill>
        <p:spPr bwMode="auto">
          <a:xfrm>
            <a:off x="-72320" y="207823"/>
            <a:ext cx="1764000" cy="5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stiza" panose="00000500000000000000" pitchFamily="50" charset="0"/>
          <a:ea typeface="+mn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-la.facebook.com/Cepavif-Sinaloa-221634831994378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hyperlink" Target="https://twitter.com/cepav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44A6D-ADE3-4ECF-A721-FA31BD3E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graphicFrame>
        <p:nvGraphicFramePr>
          <p:cNvPr id="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1150"/>
              </p:ext>
            </p:extLst>
          </p:nvPr>
        </p:nvGraphicFramePr>
        <p:xfrm>
          <a:off x="467544" y="1674074"/>
          <a:ext cx="8279419" cy="8908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7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8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Atención y Prevención de la Violencia Familiar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 operado por el CEPAVIF y fue creada en el año 2017; el problema público que busca atender es la violencia familiar.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objetivo general del programa es brindar atención y prevención de la violencia familiar y de género.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4A9E74F1-8E17-4916-A51F-D8C478B0A13E}"/>
              </a:ext>
            </a:extLst>
          </p:cNvPr>
          <p:cNvSpPr txBox="1"/>
          <p:nvPr/>
        </p:nvSpPr>
        <p:spPr>
          <a:xfrm>
            <a:off x="607987" y="1002214"/>
            <a:ext cx="46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Descripción </a:t>
            </a:r>
            <a:r>
              <a:rPr lang="es-MX" sz="16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del Programa</a:t>
            </a:r>
            <a:endParaRPr lang="es-MX" sz="16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9A6297A6-2255-4B14-AB75-F1093ADB9269}"/>
              </a:ext>
            </a:extLst>
          </p:cNvPr>
          <p:cNvSpPr>
            <a:spLocks noChangeAspect="1"/>
          </p:cNvSpPr>
          <p:nvPr/>
        </p:nvSpPr>
        <p:spPr>
          <a:xfrm>
            <a:off x="251520" y="969692"/>
            <a:ext cx="371108" cy="37110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</a:t>
            </a:r>
          </a:p>
        </p:txBody>
      </p:sp>
      <p:graphicFrame>
        <p:nvGraphicFramePr>
          <p:cNvPr id="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91219"/>
              </p:ext>
            </p:extLst>
          </p:nvPr>
        </p:nvGraphicFramePr>
        <p:xfrm>
          <a:off x="467544" y="2589996"/>
          <a:ext cx="3964013" cy="38320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3334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 las siguientes actividades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Contribuir a la difusión de los derechos humanos de las personas mediante talleres, conferencias, cursos, etc., en el sector público y privado.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Brindar servicios de atención a las personas en violencia familiar en Sinaloa.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Por medio de la Prevención se realizan talleres de sensibilización en los 18 municipios, dando a conocer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los derechos que tienen las personas para el buen trato en familia.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cuanto a la Atención, se encuentran los servicios de atención psicológica, asesoría jurídica y trabajo social (línea de emergencia y albergue temporal)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76" y="2871250"/>
            <a:ext cx="3960440" cy="349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2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E52F7A6-3E65-E1D7-B042-4D6C5DE443E6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Diseño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23923"/>
              </p:ext>
            </p:extLst>
          </p:nvPr>
        </p:nvGraphicFramePr>
        <p:xfrm>
          <a:off x="611560" y="1484784"/>
          <a:ext cx="3888432" cy="11414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este apartado, el programa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destaca lo siguiente: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 cuenta con la Norma Oficial Mexicana (NOM), NOM-046-SSA2-2005, violencia familiar, sexual y contra las mujeres, criterios para la prevención y atención.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81187"/>
              </p:ext>
            </p:extLst>
          </p:nvPr>
        </p:nvGraphicFramePr>
        <p:xfrm>
          <a:off x="4716016" y="1628800"/>
          <a:ext cx="4230424" cy="2448272"/>
        </p:xfrm>
        <a:graphic>
          <a:graphicData uri="http://schemas.openxmlformats.org/drawingml/2006/table">
            <a:tbl>
              <a:tblPr firstRow="1" firstCol="1" bandRow="1"/>
              <a:tblGrid>
                <a:gridCol w="2103365">
                  <a:extLst>
                    <a:ext uri="{9D8B030D-6E8A-4147-A177-3AD203B41FA5}">
                      <a16:colId xmlns:a16="http://schemas.microsoft.com/office/drawing/2014/main" val="4044172872"/>
                    </a:ext>
                  </a:extLst>
                </a:gridCol>
                <a:gridCol w="2127059">
                  <a:extLst>
                    <a:ext uri="{9D8B030D-6E8A-4147-A177-3AD203B41FA5}">
                      <a16:colId xmlns:a16="http://schemas.microsoft.com/office/drawing/2014/main" val="3112103882"/>
                    </a:ext>
                  </a:extLst>
                </a:gridCol>
              </a:tblGrid>
              <a:tr h="434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Estatal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(PED) Sinaloa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– 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(PND) 2019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29170"/>
                  </a:ext>
                </a:extLst>
              </a:tr>
              <a:tr h="53809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estratégico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2. Política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Social,</a:t>
                      </a:r>
                      <a:r>
                        <a:rPr lang="es-MX" sz="1000" baseline="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toda la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921"/>
                  </a:ext>
                </a:extLst>
              </a:tr>
              <a:tr h="434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2017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2020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054"/>
                  </a:ext>
                </a:extLst>
              </a:tr>
              <a:tr h="46171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Política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1.2.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prioritario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prioritaria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5.2. 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20165"/>
                  </a:ext>
                </a:extLst>
              </a:tr>
              <a:tr h="217233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del Desarrollo Sostenible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85429"/>
                  </a:ext>
                </a:extLst>
              </a:tr>
              <a:tr h="362311"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3.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específico 3.7.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0215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499992" y="1281971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Alineación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22320" y="2708920"/>
            <a:ext cx="3286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Población potencial y objetivo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22572"/>
              </p:ext>
            </p:extLst>
          </p:nvPr>
        </p:nvGraphicFramePr>
        <p:xfrm>
          <a:off x="1036321" y="3093134"/>
          <a:ext cx="272846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8460">
                  <a:extLst>
                    <a:ext uri="{9D8B030D-6E8A-4147-A177-3AD203B41FA5}">
                      <a16:colId xmlns:a16="http://schemas.microsoft.com/office/drawing/2014/main" val="1715382026"/>
                    </a:ext>
                  </a:extLst>
                </a:gridCol>
              </a:tblGrid>
              <a:tr h="2288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Potencial (PP)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68567"/>
                  </a:ext>
                </a:extLst>
              </a:tr>
              <a:tr h="23574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28,692 personas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600"/>
                  </a:ext>
                </a:extLst>
              </a:tr>
              <a:tr h="23574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Población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 Objetivo (PO)</a:t>
                      </a:r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80906"/>
                  </a:ext>
                </a:extLst>
              </a:tr>
              <a:tr h="235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58,530 personas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971420"/>
                  </a:ext>
                </a:extLst>
              </a:tr>
            </a:tbl>
          </a:graphicData>
        </a:graphic>
      </p:graphicFrame>
      <p:sp>
        <p:nvSpPr>
          <p:cNvPr id="15" name="14 Elipse"/>
          <p:cNvSpPr/>
          <p:nvPr/>
        </p:nvSpPr>
        <p:spPr>
          <a:xfrm>
            <a:off x="251520" y="4509120"/>
            <a:ext cx="370800" cy="370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453060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  <a:endParaRPr lang="es-MX" sz="1600" b="1" dirty="0">
              <a:solidFill>
                <a:srgbClr val="642F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30373"/>
              </p:ext>
            </p:extLst>
          </p:nvPr>
        </p:nvGraphicFramePr>
        <p:xfrm>
          <a:off x="331101" y="5092833"/>
          <a:ext cx="4096883" cy="12984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96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463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del sistema integral de casos de violencia familiar que se opera en la CEPAVIF, dicho sistema captura la información necesaria para brindar las acciones de prevención y atención con los servicios multidisciplinarios; este es un sistema interno operado por personal a cargo de la CEPAVIF.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4609094"/>
            <a:ext cx="4230424" cy="1906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4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ED2BB3C1-9FBC-3D90-C22F-7CC62A618CCA}"/>
              </a:ext>
            </a:extLst>
          </p:cNvPr>
          <p:cNvSpPr txBox="1"/>
          <p:nvPr/>
        </p:nvSpPr>
        <p:spPr>
          <a:xfrm>
            <a:off x="611560" y="10022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Cobertura y Focalización</a:t>
            </a:r>
            <a:endParaRPr lang="es-MX" dirty="0"/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21670"/>
              </p:ext>
            </p:extLst>
          </p:nvPr>
        </p:nvGraphicFramePr>
        <p:xfrm>
          <a:off x="331101" y="1658480"/>
          <a:ext cx="4384915" cy="26878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8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64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la NOM-046-SSA2-2005, se estipula lo siguiente: “</a:t>
                      </a:r>
                      <a:r>
                        <a:rPr lang="es-MX" sz="1100" b="0" i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detección, prevención, atención médica y la orientación que se proporciona a las y los usuarios de los servicios de salud en general y en particular a quienes se encuentren involucrados en situaciones de violencia familiar o sexual, así como en la notificación de los casos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”.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Asimismo, en la Ley para la Prevención y Atención de la Violencia Familiar del Estado de Sinaloa, donde las disposiciones contenidas en dicha Ley.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ejercicio fiscal 2021, la población objetivo fue de 58,530 asuntos,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y se captaron 48,166 personas, con lo que se alcanzó una cobertura del 82.29%.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5934533" y="1797058"/>
            <a:ext cx="176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Mestiza" panose="00000500000000000000" pitchFamily="50" charset="0"/>
              </a:rPr>
              <a:t>Cobertura del Programa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488079" y="4653136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Mestiza" panose="00000500000000000000" pitchFamily="50" charset="0"/>
              </a:rPr>
              <a:t>Población Objetivo Atendida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1"/>
          <a:stretch/>
        </p:blipFill>
        <p:spPr>
          <a:xfrm>
            <a:off x="4770612" y="4466580"/>
            <a:ext cx="4096274" cy="203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15805"/>
          <a:stretch/>
        </p:blipFill>
        <p:spPr>
          <a:xfrm>
            <a:off x="879776" y="4914746"/>
            <a:ext cx="3279990" cy="14448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404" y="2065218"/>
            <a:ext cx="370668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  <a:endParaRPr lang="es-MX" sz="1600" b="1" dirty="0">
              <a:solidFill>
                <a:srgbClr val="7B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60182"/>
              </p:ext>
            </p:extLst>
          </p:nvPr>
        </p:nvGraphicFramePr>
        <p:xfrm>
          <a:off x="251520" y="1556792"/>
          <a:ext cx="4896544" cy="14996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 dicho programa, se lleva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 cabo lo siguiente:</a:t>
                      </a:r>
                    </a:p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None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36000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Trabajo social, psicológico y jurídico.</a:t>
                      </a:r>
                    </a:p>
                    <a:p>
                      <a:pPr marL="36000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Programas de prevención</a:t>
                      </a:r>
                    </a:p>
                    <a:p>
                      <a:pPr marL="36000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Empoderamiento y bienestar de las mujeres atendidas.</a:t>
                      </a:r>
                    </a:p>
                    <a:p>
                      <a:pPr marL="36000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Línea de emergencia.</a:t>
                      </a:r>
                    </a:p>
                    <a:p>
                      <a:pPr marL="36000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Albergue a mujeres violentadas de riesgo extremo, hijas e hijos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2002"/>
              </p:ext>
            </p:extLst>
          </p:nvPr>
        </p:nvGraphicFramePr>
        <p:xfrm>
          <a:off x="251520" y="3284984"/>
          <a:ext cx="3528392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Gastos desglosados del programa y su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clasificación: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18857"/>
              </p:ext>
            </p:extLst>
          </p:nvPr>
        </p:nvGraphicFramePr>
        <p:xfrm>
          <a:off x="538088" y="3675646"/>
          <a:ext cx="4609976" cy="2772639"/>
        </p:xfrm>
        <a:graphic>
          <a:graphicData uri="http://schemas.openxmlformats.org/drawingml/2006/table">
            <a:tbl>
              <a:tblPr firstRow="1" firstCol="1" bandRow="1"/>
              <a:tblGrid>
                <a:gridCol w="2625976">
                  <a:extLst>
                    <a:ext uri="{9D8B030D-6E8A-4147-A177-3AD203B41FA5}">
                      <a16:colId xmlns:a16="http://schemas.microsoft.com/office/drawing/2014/main" val="1901625481"/>
                    </a:ext>
                  </a:extLst>
                </a:gridCol>
                <a:gridCol w="1984000">
                  <a:extLst>
                    <a:ext uri="{9D8B030D-6E8A-4147-A177-3AD203B41FA5}">
                      <a16:colId xmlns:a16="http://schemas.microsoft.com/office/drawing/2014/main" val="2177681842"/>
                    </a:ext>
                  </a:extLst>
                </a:gridCol>
              </a:tblGrid>
              <a:tr h="3288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Capítulos de gasto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7087"/>
                  </a:ext>
                </a:extLst>
              </a:tr>
              <a:tr h="2983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2694"/>
                  </a:ext>
                </a:extLst>
              </a:tr>
              <a:tr h="2014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1000: Servicios personales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$ 11,216,780.00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44770"/>
                  </a:ext>
                </a:extLst>
              </a:tr>
              <a:tr h="384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Materiales y suministros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1,026,320.00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628"/>
                  </a:ext>
                </a:extLst>
              </a:tr>
              <a:tr h="2014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3000: Servicios </a:t>
                      </a:r>
                      <a:r>
                        <a:rPr lang="es-MX" sz="1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1,605,601.00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118"/>
                  </a:ext>
                </a:extLst>
              </a:tr>
              <a:tr h="5030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4000: Transferencias, asignaciones, subsidios y otras ayudas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41,303.00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8536"/>
                  </a:ext>
                </a:extLst>
              </a:tr>
              <a:tr h="384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5000: Bienes muebles e inmuebles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49607"/>
                  </a:ext>
                </a:extLst>
              </a:tr>
              <a:tr h="2014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6000: Obras públicas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35101"/>
                  </a:ext>
                </a:extLst>
              </a:tr>
              <a:tr h="26852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$ 13,890,004.00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5262"/>
                  </a:ext>
                </a:extLst>
              </a:tr>
            </a:tbl>
          </a:graphicData>
        </a:graphic>
      </p:graphicFrame>
      <p:graphicFrame>
        <p:nvGraphicFramePr>
          <p:cNvPr id="37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28855"/>
              </p:ext>
            </p:extLst>
          </p:nvPr>
        </p:nvGraphicFramePr>
        <p:xfrm>
          <a:off x="5148064" y="1556792"/>
          <a:ext cx="3672408" cy="14996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cuenta con información relevante del programa e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 las redes sociales de la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CEPAVIF (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3"/>
                        </a:rPr>
                        <a:t>https://es-la.facebook.com/Cepavif-Sinaloa-221634831994378/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4"/>
                        </a:rPr>
                        <a:t>https://twitter.com/cepavif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 donde se interactúa directamente con la ciudadanía a través de publicaciones de información de interés del programa.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23" name="4 Elipse">
            <a:extLst>
              <a:ext uri="{FF2B5EF4-FFF2-40B4-BE49-F238E27FC236}">
                <a16:creationId xmlns:a16="http://schemas.microsoft.com/office/drawing/2014/main" id="{86EFDE5D-2D09-4048-B494-CE66419CD8F8}"/>
              </a:ext>
            </a:extLst>
          </p:cNvPr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6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4CF6CDB5-6173-81AC-F27E-7983D6420A9B}"/>
              </a:ext>
            </a:extLst>
          </p:cNvPr>
          <p:cNvSpPr txBox="1"/>
          <p:nvPr/>
        </p:nvSpPr>
        <p:spPr>
          <a:xfrm>
            <a:off x="611560" y="100221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Percepción de la Población Atendida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75667"/>
              </p:ext>
            </p:extLst>
          </p:nvPr>
        </p:nvGraphicFramePr>
        <p:xfrm>
          <a:off x="323528" y="1430479"/>
          <a:ext cx="8496944" cy="8458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del sistema integral de casos de violencia familiar que se opera en la CEPAVIF, se captura la información necesaria para brindar las acciones de prevención y atención con los servicios multidisciplinarios; este es un sistema interno operado por personal a cargo de la CEPAVIF.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20 Elipse"/>
          <p:cNvSpPr/>
          <p:nvPr/>
        </p:nvSpPr>
        <p:spPr>
          <a:xfrm>
            <a:off x="266993" y="2407283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37793" y="242876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75418"/>
              </p:ext>
            </p:extLst>
          </p:nvPr>
        </p:nvGraphicFramePr>
        <p:xfrm>
          <a:off x="323528" y="2874923"/>
          <a:ext cx="8496944" cy="379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66127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01.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b="0" dirty="0" smtClean="0">
                          <a:latin typeface="Mestiza" panose="00000500000000000000" pitchFamily="50" charset="0"/>
                        </a:rPr>
                        <a:t>Acciones que fomentan nuevas formas de relaciones equitativas con base al respeto y buen trato en familia.</a:t>
                      </a:r>
                      <a:endParaRPr lang="es-MX" sz="1100" b="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66127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02.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Acciones estratégicas para la atención y prevención de la violencia familiar.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03.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Formación de multiplicadores de acción para la violencia familiar.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  <a:tr h="66127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04.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Formación y actualización para servidores públicos en el CEPAVIF.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35566"/>
                  </a:ext>
                </a:extLst>
              </a:tr>
              <a:tr h="57468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05.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Asesorías, supervisión y coordinación de los consejos municipales (COMPAVIF).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92023"/>
                  </a:ext>
                </a:extLst>
              </a:tr>
              <a:tr h="661275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06.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Servicios multidisciplinarios otorgados a personas en atención directa (psicológicos-jurídicos-trabajo social).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9" y="2813674"/>
            <a:ext cx="3962743" cy="9141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291" y="4022172"/>
            <a:ext cx="3962743" cy="8746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387" y="3295848"/>
            <a:ext cx="3956647" cy="10790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184" y="4524564"/>
            <a:ext cx="3962743" cy="10790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291" y="5226499"/>
            <a:ext cx="3956647" cy="9757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1183" y="5817756"/>
            <a:ext cx="3962743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6" name="20 Elipse"/>
          <p:cNvSpPr/>
          <p:nvPr/>
        </p:nvSpPr>
        <p:spPr>
          <a:xfrm>
            <a:off x="24076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99145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57845"/>
              </p:ext>
            </p:extLst>
          </p:nvPr>
        </p:nvGraphicFramePr>
        <p:xfrm>
          <a:off x="323528" y="1423980"/>
          <a:ext cx="8496944" cy="5101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91578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07.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b="0" dirty="0" smtClean="0">
                          <a:latin typeface="Mestiza" panose="00000500000000000000" pitchFamily="50" charset="0"/>
                        </a:rPr>
                        <a:t>Servicios multidisciplinarios otorgados en línea de emergencia (psicológicos-jurídicos-gestión social-intervención en crisis-visitas domiciliarias).</a:t>
                      </a:r>
                      <a:endParaRPr lang="es-MX" sz="1100" b="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91578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08.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Acciones estratégicas para la atención y prevención de la violencia familiar.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79586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09.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Aplicación y difusión de medidas para la prevención de la violencia familiar.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  <a:tr h="91578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10.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Albergar mujeres, niñas y niños que viven violencia familiar extrema.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35566"/>
                  </a:ext>
                </a:extLst>
              </a:tr>
              <a:tr h="88008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11</a:t>
                      </a:r>
                      <a:r>
                        <a:rPr lang="es-MX" sz="1100" b="1" smtClean="0">
                          <a:latin typeface="Mestiza" panose="00000500000000000000" pitchFamily="50" charset="0"/>
                        </a:rPr>
                        <a:t>.</a:t>
                      </a:r>
                      <a:r>
                        <a:rPr lang="es-MX" sz="1100" smtClean="0">
                          <a:latin typeface="Mestiza" panose="00000500000000000000" pitchFamily="50" charset="0"/>
                        </a:rPr>
                        <a:t> Servicios multidisciplinarios otorgados a personas albergadas (psicológicos-jurídicos-gestión social-salud-educación-capacitación).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92023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12.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Capacitación especializada para el personal adscrito al albergue.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327" y="1340768"/>
            <a:ext cx="3956647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16" y="2205416"/>
            <a:ext cx="3962743" cy="10790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103" y="3140968"/>
            <a:ext cx="3962743" cy="10790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209" y="3974661"/>
            <a:ext cx="3956647" cy="10790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113" y="4894477"/>
            <a:ext cx="3962743" cy="10790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8838" y="5662282"/>
            <a:ext cx="395664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24337"/>
              </p:ext>
            </p:extLst>
          </p:nvPr>
        </p:nvGraphicFramePr>
        <p:xfrm>
          <a:off x="251520" y="1480905"/>
          <a:ext cx="8568952" cy="50098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1719775249"/>
                    </a:ext>
                  </a:extLst>
                </a:gridCol>
              </a:tblGrid>
              <a:tr h="2667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Fortalezas</a:t>
                      </a:r>
                      <a:endParaRPr lang="es-MX" sz="1100" b="1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Oportunidades</a:t>
                      </a:r>
                      <a:endParaRPr lang="es-MX" sz="1100" b="1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está vinculado a los objetivos y estrategias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Ley para la Prevención y Atención de la Violencia Familiar del Estado de Sinaloa.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mide sus resultados a través de indicadores de servicios.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elementos metodológicos y de planeación que permiten diseñar, monitoreo, dar seguimiento, evaluar y rendir cuentas del programa.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alcanzó un 59.80% de cobertura en el ejercicio fiscal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En las redes sociales de la CEPAVIF se puede localizar la información relevante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personal del programa se encuentra especializado y cuentan con la experiencia para atender los servicios que se brindan en la CEPAVIF.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cuentan con las instalaciones adecuadas.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mantiene una comunicación abierta entre demás instancias enfocadas al mismo objetivo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utiliza sistemas de captura y análisis de la información.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tiene identificado el problema que busca resolver, mismo que se encuentra identificado en el árbol del problema del programa y en el PSS 2020 – 2024 derivado del PND 2019 – 2024.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NOM-046-SSA2-2005, violencia familiar, sexual y contra las mujeres, criterios para la prevención y atención.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vinculado con los Objetivos del Desarrollo Sostenible.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Equipamiento de oficina.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Capacitaciones.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Difusión en los medios de comunicación.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dirty="0" smtClean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Debilidades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08727"/>
                  </a:ext>
                </a:extLst>
              </a:tr>
              <a:tr h="864563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no cuenta con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Falta de presupuesto.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Equipo de oficina insuficiente.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Vehículos insuficientes.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no cuenta con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Falta de coordinación entre instancias.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Pérdida de confianza a las instituciones.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8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9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0171"/>
              </p:ext>
            </p:extLst>
          </p:nvPr>
        </p:nvGraphicFramePr>
        <p:xfrm>
          <a:off x="611560" y="2218363"/>
          <a:ext cx="7992887" cy="3586901"/>
        </p:xfrm>
        <a:graphic>
          <a:graphicData uri="http://schemas.openxmlformats.org/drawingml/2006/table">
            <a:tbl>
              <a:tblPr firstRow="1" firstCol="1" bandRow="1"/>
              <a:tblGrid>
                <a:gridCol w="1613244">
                  <a:extLst>
                    <a:ext uri="{9D8B030D-6E8A-4147-A177-3AD203B41FA5}">
                      <a16:colId xmlns:a16="http://schemas.microsoft.com/office/drawing/2014/main" val="1446242587"/>
                    </a:ext>
                  </a:extLst>
                </a:gridCol>
                <a:gridCol w="6379643">
                  <a:extLst>
                    <a:ext uri="{9D8B030D-6E8A-4147-A177-3AD203B41FA5}">
                      <a16:colId xmlns:a16="http://schemas.microsoft.com/office/drawing/2014/main" val="3900480625"/>
                    </a:ext>
                  </a:extLst>
                </a:gridCol>
              </a:tblGrid>
              <a:tr h="3052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10732"/>
                  </a:ext>
                </a:extLst>
              </a:tr>
              <a:tr h="65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Llevar a cabo la MIR del programa.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41112"/>
                  </a:ext>
                </a:extLst>
              </a:tr>
              <a:tr h="65633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 de resultados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Elaborar un análisis ante la falta de presupuesto con el objetivo de proceder a una gestión del mismo.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68073"/>
                  </a:ext>
                </a:extLst>
              </a:tr>
              <a:tr h="6563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el equipo de oficina suficiente para operar los servicios del programa.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53304"/>
                  </a:ext>
                </a:extLst>
              </a:tr>
              <a:tr h="6563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Intensificar las capacitaciones.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865418"/>
                  </a:ext>
                </a:extLst>
              </a:tr>
              <a:tr h="6563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Extender la difusión del programa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274454"/>
                  </a:ext>
                </a:extLst>
              </a:tr>
            </a:tbl>
          </a:graphicData>
        </a:graphic>
      </p:graphicFrame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9108"/>
              </p:ext>
            </p:extLst>
          </p:nvPr>
        </p:nvGraphicFramePr>
        <p:xfrm>
          <a:off x="539551" y="1484784"/>
          <a:ext cx="8136903" cy="648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continuación,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se presentan las recomendaciones necesarias por sección de la evaluación, asimismo, se pretende atender debilidades y/o amenazas que presenta el Programa.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9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540000" cy="5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10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748305" y="10814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Valoración final de Programa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64065"/>
              </p:ext>
            </p:extLst>
          </p:nvPr>
        </p:nvGraphicFramePr>
        <p:xfrm>
          <a:off x="5004048" y="1853197"/>
          <a:ext cx="3600400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2498321">
                  <a:extLst>
                    <a:ext uri="{9D8B030D-6E8A-4147-A177-3AD203B41FA5}">
                      <a16:colId xmlns:a16="http://schemas.microsoft.com/office/drawing/2014/main" val="4247356916"/>
                    </a:ext>
                  </a:extLst>
                </a:gridCol>
                <a:gridCol w="1102079">
                  <a:extLst>
                    <a:ext uri="{9D8B030D-6E8A-4147-A177-3AD203B41FA5}">
                      <a16:colId xmlns:a16="http://schemas.microsoft.com/office/drawing/2014/main" val="3034536759"/>
                    </a:ext>
                  </a:extLst>
                </a:gridCol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ponderada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86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384"/>
                  </a:ext>
                </a:extLst>
              </a:tr>
              <a:tr h="6336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Planeación y orientación a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07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4384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7127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8875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1707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</a:t>
                      </a: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de la evaluación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36764"/>
                  </a:ext>
                </a:extLst>
              </a:tr>
            </a:tbl>
          </a:graphicData>
        </a:graphic>
      </p:graphicFrame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8031"/>
              </p:ext>
            </p:extLst>
          </p:nvPr>
        </p:nvGraphicFramePr>
        <p:xfrm>
          <a:off x="539552" y="1772816"/>
          <a:ext cx="4248472" cy="33291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acuerdo a las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preguntas que tienen una respuesta binaria y que presentan una calificación, se obtuvieron los resultados que se presentan en el cuadro.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Como se puede observar, la puntuación global es de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1.58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sobre una calificación máxima de 4 para cada uno de los temas, destacándose las notas de operación,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planeación y orientación a resultados, y cobertura y focalización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sin embargo, es preciso anotar que este es el primer ejercicio de evaluación de este programa en el estado de Sinaloa por lo que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hay evaluaciones previas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que permitan contestar las preguntas 16, 17, 18, 19 y 20 en la sección de Planeación y Orientación a Resultados y las preguntas 46, 47, 48, 49, 50 y 51 de la sección de Resultados.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7264</TotalTime>
  <Words>1447</Words>
  <Application>Microsoft Office PowerPoint</Application>
  <PresentationFormat>Presentación en pantalla (4:3)</PresentationFormat>
  <Paragraphs>166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Mestiza</vt:lpstr>
      <vt:lpstr>Times New Roman</vt:lpstr>
      <vt:lpstr>Wingdings</vt:lpstr>
      <vt:lpstr>INFORME. Asistencia Alimentaria (Despensas y Desayunos Escolares)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Arbitraje Médico</dc:title>
  <dc:creator>CLSinaloa</dc:creator>
  <cp:lastModifiedBy>Lenovo</cp:lastModifiedBy>
  <cp:revision>279</cp:revision>
  <dcterms:created xsi:type="dcterms:W3CDTF">2020-02-21T23:32:07Z</dcterms:created>
  <dcterms:modified xsi:type="dcterms:W3CDTF">2022-12-19T21:24:27Z</dcterms:modified>
</cp:coreProperties>
</file>